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77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1" r:id="rId3"/>
    <p:sldId id="262" r:id="rId4"/>
    <p:sldId id="289" r:id="rId5"/>
    <p:sldId id="266" r:id="rId6"/>
    <p:sldId id="269" r:id="rId7"/>
    <p:sldId id="278" r:id="rId8"/>
    <p:sldId id="290" r:id="rId9"/>
    <p:sldId id="291" r:id="rId10"/>
    <p:sldId id="293" r:id="rId11"/>
    <p:sldId id="279" r:id="rId12"/>
    <p:sldId id="294" r:id="rId13"/>
    <p:sldId id="295" r:id="rId14"/>
    <p:sldId id="296" r:id="rId15"/>
    <p:sldId id="297" r:id="rId16"/>
    <p:sldId id="288" r:id="rId17"/>
    <p:sldId id="292" r:id="rId18"/>
    <p:sldId id="281" r:id="rId19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  <p:bold r:id="rId23"/>
    </p:embeddedFont>
    <p:embeddedFont>
      <p:font typeface="华文仿宋" panose="02010600040101010101" pitchFamily="2" charset="-122"/>
      <p:regular r:id="rId24"/>
    </p:embeddedFont>
    <p:embeddedFont>
      <p:font typeface="新宋体" panose="02010609030101010101" pitchFamily="49" charset="-12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pperplate Gothic Bold" panose="020E0705020206020404" pitchFamily="34" charset="0"/>
      <p:regular r:id="rId30"/>
    </p:embeddedFont>
    <p:embeddedFont>
      <p:font typeface="Impact" panose="020B0806030902050204" pitchFamily="34" charset="0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892" userDrawn="1">
          <p15:clr>
            <a:srgbClr val="A4A3A4"/>
          </p15:clr>
        </p15:guide>
        <p15:guide id="9" pos="7650" userDrawn="1">
          <p15:clr>
            <a:srgbClr val="A4A3A4"/>
          </p15:clr>
        </p15:guide>
        <p15:guide id="11" pos="7015" userDrawn="1">
          <p15:clr>
            <a:srgbClr val="A4A3A4"/>
          </p15:clr>
        </p15:guide>
        <p15:guide id="12" pos="1255" userDrawn="1">
          <p15:clr>
            <a:srgbClr val="A4A3A4"/>
          </p15:clr>
        </p15:guide>
        <p15:guide id="13" pos="6335" userDrawn="1">
          <p15:clr>
            <a:srgbClr val="A4A3A4"/>
          </p15:clr>
        </p15:guide>
        <p15:guide id="14" orient="horz" pos="2704" userDrawn="1">
          <p15:clr>
            <a:srgbClr val="A4A3A4"/>
          </p15:clr>
        </p15:guide>
        <p15:guide id="15" orient="horz" pos="32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8A9D6"/>
    <a:srgbClr val="7FCCE7"/>
    <a:srgbClr val="6AC3E2"/>
    <a:srgbClr val="4AB7DC"/>
    <a:srgbClr val="C1E6F3"/>
    <a:srgbClr val="8ED2E9"/>
    <a:srgbClr val="5BBDE0"/>
    <a:srgbClr val="71C6E4"/>
    <a:srgbClr val="4DB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81062" autoAdjust="0"/>
  </p:normalViewPr>
  <p:slideViewPr>
    <p:cSldViewPr showGuides="1">
      <p:cViewPr>
        <p:scale>
          <a:sx n="60" d="100"/>
          <a:sy n="60" d="100"/>
        </p:scale>
        <p:origin x="1116" y="42"/>
      </p:cViewPr>
      <p:guideLst>
        <p:guide orient="horz" pos="391"/>
        <p:guide pos="3840"/>
        <p:guide orient="horz" pos="1298"/>
        <p:guide orient="horz" pos="3793"/>
        <p:guide orient="horz" pos="3113"/>
        <p:guide pos="892"/>
        <p:guide pos="7650"/>
        <p:guide pos="7015"/>
        <p:guide pos="1255"/>
        <p:guide pos="6335"/>
        <p:guide orient="horz" pos="2704"/>
        <p:guide orient="horz" pos="329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300"/>
    </p:cViewPr>
  </p:sorterViewPr>
  <p:notesViewPr>
    <p:cSldViewPr>
      <p:cViewPr varScale="1">
        <p:scale>
          <a:sx n="55" d="100"/>
          <a:sy n="55" d="100"/>
        </p:scale>
        <p:origin x="27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D6C69-C811-4EE2-BE9E-3BEE8B2AADB2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7DD5A-6809-480F-8EFC-ADC93C39A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204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3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Hi,all</a:t>
            </a:r>
            <a:r>
              <a:rPr lang="en-US" altLang="zh-CN" dirty="0" smtClean="0"/>
              <a:t>. Now</a:t>
            </a:r>
            <a:r>
              <a:rPr lang="en-US" altLang="zh-CN" baseline="0" dirty="0" smtClean="0"/>
              <a:t> we </a:t>
            </a:r>
            <a:r>
              <a:rPr lang="en-US" altLang="zh-CN" baseline="0" dirty="0" err="1" smtClean="0"/>
              <a:t>gonne</a:t>
            </a:r>
            <a:r>
              <a:rPr lang="en-US" altLang="zh-CN" baseline="0" dirty="0" smtClean="0"/>
              <a:t> talk about our project Shall We talk. First of all, let me introduce our team members, </a:t>
            </a:r>
            <a:r>
              <a:rPr lang="en-US" altLang="zh-CN" baseline="0" dirty="0" err="1" smtClean="0"/>
              <a:t>zhanlan</a:t>
            </a:r>
            <a:r>
              <a:rPr lang="en-US" altLang="zh-CN" baseline="0" dirty="0" smtClean="0"/>
              <a:t> or you can me </a:t>
            </a:r>
            <a:r>
              <a:rPr lang="en-US" altLang="zh-CN" baseline="0" dirty="0" err="1" smtClean="0"/>
              <a:t>emma</a:t>
            </a:r>
            <a:r>
              <a:rPr lang="en-US" altLang="zh-CN" baseline="0" dirty="0" smtClean="0"/>
              <a:t>. </a:t>
            </a:r>
            <a:r>
              <a:rPr lang="en-US" altLang="zh-CN" baseline="0" dirty="0" err="1" smtClean="0"/>
              <a:t>Heminghui</a:t>
            </a:r>
            <a:r>
              <a:rPr lang="en-US" altLang="zh-CN" baseline="0" dirty="0" smtClean="0"/>
              <a:t> … </a:t>
            </a:r>
            <a:r>
              <a:rPr lang="en-US" altLang="zh-CN" baseline="0" dirty="0" err="1" smtClean="0"/>
              <a:t>jixunyu</a:t>
            </a:r>
            <a:r>
              <a:rPr lang="en-US" altLang="zh-CN" baseline="0" dirty="0" smtClean="0"/>
              <a:t> ,sometimes we call him fish… </a:t>
            </a:r>
            <a:r>
              <a:rPr lang="en-US" altLang="zh-CN" baseline="0" dirty="0" err="1" smtClean="0"/>
              <a:t>huqile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9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Volunteers</a:t>
            </a:r>
            <a:r>
              <a:rPr lang="en-US" altLang="zh-CN" baseline="0" dirty="0" smtClean="0"/>
              <a:t> take care of 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439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Now it’s show time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209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</a:t>
            </a:r>
            <a:r>
              <a:rPr lang="en-US" altLang="zh-CN" baseline="0" dirty="0" smtClean="0"/>
              <a:t> first time we use the app, you need to choose a mode “voice or text” to use the </a:t>
            </a:r>
            <a:r>
              <a:rPr lang="en-US" altLang="zh-CN" baseline="0" dirty="0" err="1" smtClean="0"/>
              <a:t>app.If</a:t>
            </a:r>
            <a:r>
              <a:rPr lang="en-US" altLang="zh-CN" baseline="0" dirty="0" smtClean="0"/>
              <a:t> you are the blind ,you might speak the username and password according to the voice hint.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2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After login ,</a:t>
            </a:r>
            <a:r>
              <a:rPr lang="en-US" altLang="zh-CN" baseline="0" dirty="0" smtClean="0"/>
              <a:t> the blind can slide to left or right to change the page. The first page shows new messages . The second page shows his/her friends. The last page can show their friends’ </a:t>
            </a:r>
            <a:r>
              <a:rPr lang="en-US" altLang="zh-CN" baseline="0" dirty="0" err="1" smtClean="0"/>
              <a:t>moments.he</a:t>
            </a:r>
            <a:r>
              <a:rPr lang="en-US" altLang="zh-CN" baseline="0" dirty="0" smtClean="0"/>
              <a:t>/she can slide up or down to listen the message.</a:t>
            </a:r>
            <a:endParaRPr lang="en-US" altLang="zh-CN" dirty="0" smtClean="0"/>
          </a:p>
          <a:p>
            <a:r>
              <a:rPr lang="zh-CN" altLang="en-US" dirty="0" smtClean="0"/>
              <a:t>盲人 左右滑动 切换屏幕</a:t>
            </a:r>
            <a:endParaRPr lang="en-US" altLang="zh-CN" dirty="0" smtClean="0"/>
          </a:p>
          <a:p>
            <a:r>
              <a:rPr lang="zh-CN" altLang="en-US" dirty="0" smtClean="0"/>
              <a:t>上下滑动</a:t>
            </a:r>
            <a:r>
              <a:rPr lang="zh-CN" altLang="en-US" baseline="0" dirty="0" smtClean="0"/>
              <a:t> 读取新消息</a:t>
            </a:r>
            <a:endParaRPr lang="en-US" altLang="zh-CN" baseline="0" dirty="0" smtClean="0"/>
          </a:p>
          <a:p>
            <a:r>
              <a:rPr lang="zh-CN" altLang="en-US" baseline="0" dirty="0" smtClean="0"/>
              <a:t>长按跳转到聊天页面和</a:t>
            </a:r>
            <a:r>
              <a:rPr lang="en-US" altLang="zh-CN" baseline="0" dirty="0" smtClean="0"/>
              <a:t>the detail of our friends’ news</a:t>
            </a:r>
          </a:p>
          <a:p>
            <a:r>
              <a:rPr lang="zh-CN" altLang="en-US" baseline="0" dirty="0" smtClean="0"/>
              <a:t>双击跳转到设置和添加朋友页面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24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Long press</a:t>
            </a:r>
            <a:r>
              <a:rPr lang="en-US" altLang="zh-CN" baseline="0" dirty="0" smtClean="0"/>
              <a:t> the screen can enter the talking page ,the mute can open the camera to input the sign language, click a text and translate it to a video. The blind can long press the screen and just </a:t>
            </a:r>
            <a:r>
              <a:rPr lang="en-US" altLang="zh-CN" baseline="0" dirty="0" err="1" smtClean="0"/>
              <a:t>speak,we</a:t>
            </a:r>
            <a:r>
              <a:rPr lang="en-US" altLang="zh-CN" baseline="0" dirty="0" smtClean="0"/>
              <a:t> will translate the voice to text and send to his/her friends.</a:t>
            </a:r>
            <a:endParaRPr lang="en-US" altLang="zh-CN" dirty="0" smtClean="0"/>
          </a:p>
          <a:p>
            <a:r>
              <a:rPr lang="zh-CN" altLang="en-US" dirty="0" smtClean="0"/>
              <a:t>聋哑人单击内容打开翻译后的手语</a:t>
            </a:r>
            <a:endParaRPr lang="en-US" altLang="zh-CN" dirty="0" smtClean="0"/>
          </a:p>
          <a:p>
            <a:r>
              <a:rPr lang="zh-CN" altLang="en-US" dirty="0" smtClean="0"/>
              <a:t>打开摄像机录入手语，翻译后发送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589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Double click</a:t>
            </a:r>
            <a:r>
              <a:rPr lang="en-US" altLang="zh-CN" baseline="0" dirty="0" smtClean="0"/>
              <a:t> to enter the setting page and add friends’ page. He/she can press </a:t>
            </a:r>
            <a:r>
              <a:rPr lang="zh-CN" altLang="en-US" baseline="0" dirty="0" smtClean="0"/>
              <a:t>、</a:t>
            </a:r>
            <a:r>
              <a:rPr lang="en-US" altLang="zh-CN" baseline="0" dirty="0" smtClean="0"/>
              <a:t>long press and double click to choose a type. shake the mobile to search friends and click or long press the screen </a:t>
            </a:r>
            <a:r>
              <a:rPr lang="en-US" altLang="zh-CN" baseline="0" smtClean="0"/>
              <a:t>to agree </a:t>
            </a:r>
            <a:r>
              <a:rPr lang="en-US" altLang="zh-CN" baseline="0" dirty="0" smtClean="0"/>
              <a:t>or  refuse a request.</a:t>
            </a:r>
            <a:endParaRPr lang="en-US" altLang="zh-CN" dirty="0" smtClean="0"/>
          </a:p>
          <a:p>
            <a:r>
              <a:rPr lang="zh-CN" altLang="en-US" dirty="0" smtClean="0"/>
              <a:t>设置页面通过单击双击长按来选择模式</a:t>
            </a:r>
            <a:endParaRPr lang="en-US" altLang="zh-CN" dirty="0" smtClean="0"/>
          </a:p>
          <a:p>
            <a:r>
              <a:rPr lang="zh-CN" altLang="en-US" dirty="0" smtClean="0"/>
              <a:t>添加朋友圈，摇一摇，通过双击和长按来添加朋友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39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Finally , our next steps.</a:t>
            </a: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完成服务器的搭建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实现手势转化成文字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9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en-US" altLang="zh-CN" baseline="0" dirty="0" smtClean="0"/>
              <a:t> presentation includes five parts.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40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 now</a:t>
            </a:r>
            <a:r>
              <a:rPr lang="en-US" altLang="zh-CN" baseline="0" dirty="0" smtClean="0"/>
              <a:t> let </a:t>
            </a:r>
            <a:r>
              <a:rPr lang="en-US" altLang="zh-CN" baseline="0" dirty="0" err="1" smtClean="0"/>
              <a:t>huqile</a:t>
            </a:r>
            <a:r>
              <a:rPr lang="en-US" altLang="zh-CN" baseline="0" dirty="0" smtClean="0"/>
              <a:t> introduce the first part ,our </a:t>
            </a:r>
            <a:r>
              <a:rPr lang="en-US" altLang="zh-CN" dirty="0" smtClean="0"/>
              <a:t>Purpose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5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</a:t>
            </a:r>
            <a:r>
              <a:rPr lang="en-US" altLang="zh-CN" baseline="0" dirty="0" smtClean="0"/>
              <a:t>t ,</a:t>
            </a:r>
            <a:r>
              <a:rPr lang="en-US" altLang="zh-CN" baseline="0" dirty="0" err="1" smtClean="0"/>
              <a:t>jixunyu</a:t>
            </a:r>
            <a:r>
              <a:rPr lang="en-US" altLang="zh-CN" baseline="0" dirty="0" smtClean="0"/>
              <a:t> will explain the second part ,our audience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2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1.The blind</a:t>
            </a:r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2.Deaf-mute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3.The normal who eager to enter</a:t>
            </a:r>
            <a:r>
              <a:rPr lang="en-US" altLang="zh-CN" baseline="0" dirty="0" smtClean="0"/>
              <a:t> into special crowd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28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And then ,</a:t>
            </a:r>
            <a:r>
              <a:rPr lang="en-US" altLang="zh-CN" dirty="0" err="1" smtClean="0"/>
              <a:t>heminghui</a:t>
            </a:r>
            <a:r>
              <a:rPr lang="en-US" altLang="zh-CN" dirty="0" smtClean="0"/>
              <a:t> will show</a:t>
            </a:r>
            <a:r>
              <a:rPr lang="en-US" altLang="zh-CN" baseline="0" dirty="0" smtClean="0"/>
              <a:t> us some </a:t>
            </a:r>
            <a:r>
              <a:rPr lang="en-US" altLang="zh-CN" dirty="0" smtClean="0"/>
              <a:t>Use case </a:t>
            </a:r>
            <a:r>
              <a:rPr lang="en-US" altLang="zh-CN" sz="1900" dirty="0" smtClean="0"/>
              <a:t>Scenarios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17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blind</a:t>
            </a:r>
            <a:r>
              <a:rPr lang="en-US" altLang="zh-CN" baseline="0" dirty="0" smtClean="0"/>
              <a:t> feels lonely and boring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25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deaf-mute need help, but others can’t understand him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9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24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Menu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0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-495144" y="431569"/>
            <a:ext cx="317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PURPOSE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1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156133" y="455040"/>
            <a:ext cx="170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202753" y="455040"/>
            <a:ext cx="178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en-US" altLang="zh-CN" sz="18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CASE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8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333374" y="455040"/>
            <a:ext cx="194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Screen</a:t>
            </a:r>
            <a:r>
              <a:rPr lang="en-US" altLang="zh-CN" sz="18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shots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4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333374" y="455040"/>
            <a:ext cx="288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Future development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4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28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4342880" y="4587262"/>
            <a:ext cx="548997" cy="548997"/>
          </a:xfrm>
          <a:prstGeom prst="ellipse">
            <a:avLst/>
          </a:prstGeom>
          <a:blipFill dpi="0" rotWithShape="1">
            <a:blip r:embed="rId3"/>
            <a:srcRect/>
            <a:tile tx="-19050" ty="101600" sx="20000" sy="20000" flip="none" algn="ctr"/>
          </a:blipFill>
          <a:ln w="9525">
            <a:solidFill>
              <a:srgbClr val="4DB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2904729"/>
            <a:ext cx="4897767" cy="1121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877" y="4740696"/>
            <a:ext cx="2980123" cy="2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t="10101" r="16262" b="4850"/>
          <a:stretch/>
        </p:blipFill>
        <p:spPr>
          <a:xfrm rot="16200000">
            <a:off x="3414294" y="-946078"/>
            <a:ext cx="5127985" cy="883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6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936800" y="2445059"/>
            <a:ext cx="2671367" cy="2697464"/>
            <a:chOff x="650534" y="2454396"/>
            <a:chExt cx="2318398" cy="2697464"/>
          </a:xfrm>
        </p:grpSpPr>
        <p:sp>
          <p:nvSpPr>
            <p:cNvPr id="4" name="圆角矩形 3"/>
            <p:cNvSpPr/>
            <p:nvPr/>
          </p:nvSpPr>
          <p:spPr>
            <a:xfrm>
              <a:off x="656563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50534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0">
              <a:blip r:embed="rId3">
                <a:alphaModFix amt="85000"/>
              </a:blip>
              <a:srcRect/>
              <a:tile tx="-114300" ty="139700" sx="46000" sy="46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2291495">
              <a:off x="2479867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2291495">
              <a:off x="1817469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2291495">
              <a:off x="1558525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2291495">
              <a:off x="2124583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0534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0535" y="362401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Screen </a:t>
              </a:r>
              <a:r>
                <a:rPr lang="en-US" altLang="zh-C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shots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2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980728"/>
            <a:ext cx="2921521" cy="51938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980728"/>
            <a:ext cx="3087466" cy="5193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15" y="980728"/>
            <a:ext cx="2921521" cy="51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4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892348"/>
            <a:ext cx="3065537" cy="5449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892348"/>
            <a:ext cx="3065537" cy="5449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885053"/>
            <a:ext cx="3065537" cy="54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913676"/>
            <a:ext cx="3049437" cy="54212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937678"/>
            <a:ext cx="3007031" cy="53458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937678"/>
            <a:ext cx="2993529" cy="53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45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32" y="913676"/>
            <a:ext cx="3049437" cy="54212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30" y="864275"/>
            <a:ext cx="3065537" cy="5449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4" y="864275"/>
            <a:ext cx="3065537" cy="54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936800" y="2439418"/>
            <a:ext cx="2599359" cy="2703105"/>
            <a:chOff x="8511531" y="2448755"/>
            <a:chExt cx="2328302" cy="2703105"/>
          </a:xfrm>
        </p:grpSpPr>
        <p:sp>
          <p:nvSpPr>
            <p:cNvPr id="4" name="圆角矩形 3"/>
            <p:cNvSpPr/>
            <p:nvPr/>
          </p:nvSpPr>
          <p:spPr>
            <a:xfrm>
              <a:off x="8517560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04484" y="2448755"/>
              <a:ext cx="978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8511531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2">
                <a:alphaModFix amt="85000"/>
              </a:blip>
              <a:srcRect/>
              <a:tile tx="-6350" ty="12700" sx="42000" sy="42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2291495">
              <a:off x="10340864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2291495">
              <a:off x="9678466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2291495">
              <a:off x="9419522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2291495">
              <a:off x="9985580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511531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32562" y="3509988"/>
              <a:ext cx="23072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Future development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4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8" name="任意多边形 7"/>
          <p:cNvSpPr/>
          <p:nvPr/>
        </p:nvSpPr>
        <p:spPr>
          <a:xfrm rot="5400000">
            <a:off x="2236195" y="1374755"/>
            <a:ext cx="750981" cy="2210620"/>
          </a:xfrm>
          <a:custGeom>
            <a:avLst/>
            <a:gdLst>
              <a:gd name="connsiteX0" fmla="*/ 0 w 441962"/>
              <a:gd name="connsiteY0" fmla="*/ 1300978 h 1300978"/>
              <a:gd name="connsiteX1" fmla="*/ 0 w 441962"/>
              <a:gd name="connsiteY1" fmla="*/ 127498 h 1300978"/>
              <a:gd name="connsiteX2" fmla="*/ 220981 w 441962"/>
              <a:gd name="connsiteY2" fmla="*/ 0 h 1300978"/>
              <a:gd name="connsiteX3" fmla="*/ 441962 w 441962"/>
              <a:gd name="connsiteY3" fmla="*/ 127498 h 1300978"/>
              <a:gd name="connsiteX4" fmla="*/ 441960 w 441962"/>
              <a:gd name="connsiteY4" fmla="*/ 127498 h 1300978"/>
              <a:gd name="connsiteX5" fmla="*/ 441960 w 441962"/>
              <a:gd name="connsiteY5" fmla="*/ 1300978 h 130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2" h="1300978">
                <a:moveTo>
                  <a:pt x="0" y="1300978"/>
                </a:moveTo>
                <a:lnTo>
                  <a:pt x="0" y="127498"/>
                </a:lnTo>
                <a:lnTo>
                  <a:pt x="220981" y="0"/>
                </a:lnTo>
                <a:lnTo>
                  <a:pt x="441962" y="127498"/>
                </a:lnTo>
                <a:lnTo>
                  <a:pt x="441960" y="127498"/>
                </a:lnTo>
                <a:lnTo>
                  <a:pt x="441960" y="1300978"/>
                </a:lnTo>
                <a:close/>
              </a:path>
            </a:pathLst>
          </a:custGeom>
          <a:solidFill>
            <a:srgbClr val="91D3EA"/>
          </a:solidFill>
          <a:ln w="317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kern="0">
              <a:solidFill>
                <a:sysClr val="window" lastClr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06376" y="2983273"/>
            <a:ext cx="1995055" cy="2287461"/>
          </a:xfrm>
          <a:prstGeom prst="rect">
            <a:avLst/>
          </a:prstGeom>
          <a:gradFill flip="none" rotWithShape="1">
            <a:gsLst>
              <a:gs pos="0">
                <a:srgbClr val="F9F9F9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317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762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none" anchor="ctr"/>
          <a:lstStyle/>
          <a:p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7954" y="3002959"/>
            <a:ext cx="1951895" cy="139986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bg1"/>
            </a:solidFill>
          </a:ln>
          <a:effectLst>
            <a:outerShdw blurRad="127000" dist="381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5400000">
            <a:off x="4559071" y="1374755"/>
            <a:ext cx="750981" cy="2210620"/>
          </a:xfrm>
          <a:custGeom>
            <a:avLst/>
            <a:gdLst>
              <a:gd name="connsiteX0" fmla="*/ 0 w 611877"/>
              <a:gd name="connsiteY0" fmla="*/ 1794393 h 1801147"/>
              <a:gd name="connsiteX1" fmla="*/ 0 w 611877"/>
              <a:gd name="connsiteY1" fmla="*/ 176516 h 1801147"/>
              <a:gd name="connsiteX2" fmla="*/ 305939 w 611877"/>
              <a:gd name="connsiteY2" fmla="*/ 0 h 1801147"/>
              <a:gd name="connsiteX3" fmla="*/ 611877 w 611877"/>
              <a:gd name="connsiteY3" fmla="*/ 176516 h 1801147"/>
              <a:gd name="connsiteX4" fmla="*/ 611874 w 611877"/>
              <a:gd name="connsiteY4" fmla="*/ 176516 h 1801147"/>
              <a:gd name="connsiteX5" fmla="*/ 611874 w 611877"/>
              <a:gd name="connsiteY5" fmla="*/ 1801147 h 1801147"/>
              <a:gd name="connsiteX6" fmla="*/ 601188 w 611877"/>
              <a:gd name="connsiteY6" fmla="*/ 1801147 h 1801147"/>
              <a:gd name="connsiteX7" fmla="*/ 601188 w 611877"/>
              <a:gd name="connsiteY7" fmla="*/ 1800559 h 1801147"/>
              <a:gd name="connsiteX8" fmla="*/ 601191 w 611877"/>
              <a:gd name="connsiteY8" fmla="*/ 1800559 h 1801147"/>
              <a:gd name="connsiteX9" fmla="*/ 295253 w 611877"/>
              <a:gd name="connsiteY9" fmla="*/ 1624043 h 18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877" h="1801147">
                <a:moveTo>
                  <a:pt x="0" y="1794393"/>
                </a:moveTo>
                <a:lnTo>
                  <a:pt x="0" y="176516"/>
                </a:lnTo>
                <a:lnTo>
                  <a:pt x="305939" y="0"/>
                </a:lnTo>
                <a:lnTo>
                  <a:pt x="611877" y="176516"/>
                </a:lnTo>
                <a:lnTo>
                  <a:pt x="611874" y="176516"/>
                </a:lnTo>
                <a:lnTo>
                  <a:pt x="611874" y="1801147"/>
                </a:lnTo>
                <a:lnTo>
                  <a:pt x="601188" y="1801147"/>
                </a:lnTo>
                <a:lnTo>
                  <a:pt x="601188" y="1800559"/>
                </a:lnTo>
                <a:lnTo>
                  <a:pt x="601191" y="1800559"/>
                </a:lnTo>
                <a:lnTo>
                  <a:pt x="295253" y="1624043"/>
                </a:lnTo>
                <a:close/>
              </a:path>
            </a:pathLst>
          </a:custGeom>
          <a:solidFill>
            <a:srgbClr val="71C6E4"/>
          </a:solidFill>
          <a:ln w="317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kern="0">
              <a:solidFill>
                <a:sysClr val="window" lastClr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29252" y="2983273"/>
            <a:ext cx="1995055" cy="2287461"/>
          </a:xfrm>
          <a:prstGeom prst="rect">
            <a:avLst/>
          </a:prstGeom>
          <a:gradFill flip="none" rotWithShape="1">
            <a:gsLst>
              <a:gs pos="0">
                <a:srgbClr val="F9F9F9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317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762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none" anchor="ctr"/>
          <a:lstStyle/>
          <a:p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50830" y="3002959"/>
            <a:ext cx="1951895" cy="1399867"/>
          </a:xfrm>
          <a:prstGeom prst="rect">
            <a:avLst/>
          </a:prstGeom>
          <a:blipFill dpi="0" rotWithShape="1">
            <a:blip r:embed="rId4"/>
            <a:srcRect/>
            <a:tile tx="-12700" ty="266700" sx="67000" sy="67000" flip="none" algn="ctr"/>
          </a:blipFill>
          <a:ln w="3175">
            <a:solidFill>
              <a:schemeClr val="bg1"/>
            </a:solidFill>
          </a:ln>
          <a:effectLst>
            <a:outerShdw blurRad="127000" dist="381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5400000">
            <a:off x="6881947" y="1374755"/>
            <a:ext cx="750981" cy="2210620"/>
          </a:xfrm>
          <a:custGeom>
            <a:avLst/>
            <a:gdLst>
              <a:gd name="connsiteX0" fmla="*/ 0 w 611877"/>
              <a:gd name="connsiteY0" fmla="*/ 1794393 h 1801147"/>
              <a:gd name="connsiteX1" fmla="*/ 0 w 611877"/>
              <a:gd name="connsiteY1" fmla="*/ 176516 h 1801147"/>
              <a:gd name="connsiteX2" fmla="*/ 305939 w 611877"/>
              <a:gd name="connsiteY2" fmla="*/ 0 h 1801147"/>
              <a:gd name="connsiteX3" fmla="*/ 611877 w 611877"/>
              <a:gd name="connsiteY3" fmla="*/ 176516 h 1801147"/>
              <a:gd name="connsiteX4" fmla="*/ 611874 w 611877"/>
              <a:gd name="connsiteY4" fmla="*/ 176516 h 1801147"/>
              <a:gd name="connsiteX5" fmla="*/ 611874 w 611877"/>
              <a:gd name="connsiteY5" fmla="*/ 1801147 h 1801147"/>
              <a:gd name="connsiteX6" fmla="*/ 601188 w 611877"/>
              <a:gd name="connsiteY6" fmla="*/ 1801147 h 1801147"/>
              <a:gd name="connsiteX7" fmla="*/ 601188 w 611877"/>
              <a:gd name="connsiteY7" fmla="*/ 1800559 h 1801147"/>
              <a:gd name="connsiteX8" fmla="*/ 601191 w 611877"/>
              <a:gd name="connsiteY8" fmla="*/ 1800559 h 1801147"/>
              <a:gd name="connsiteX9" fmla="*/ 295253 w 611877"/>
              <a:gd name="connsiteY9" fmla="*/ 1624043 h 18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877" h="1801147">
                <a:moveTo>
                  <a:pt x="0" y="1794393"/>
                </a:moveTo>
                <a:lnTo>
                  <a:pt x="0" y="176516"/>
                </a:lnTo>
                <a:lnTo>
                  <a:pt x="305939" y="0"/>
                </a:lnTo>
                <a:lnTo>
                  <a:pt x="611877" y="176516"/>
                </a:lnTo>
                <a:lnTo>
                  <a:pt x="611874" y="176516"/>
                </a:lnTo>
                <a:lnTo>
                  <a:pt x="611874" y="1801147"/>
                </a:lnTo>
                <a:lnTo>
                  <a:pt x="601188" y="1801147"/>
                </a:lnTo>
                <a:lnTo>
                  <a:pt x="601188" y="1800559"/>
                </a:lnTo>
                <a:lnTo>
                  <a:pt x="601191" y="1800559"/>
                </a:lnTo>
                <a:lnTo>
                  <a:pt x="295253" y="1624043"/>
                </a:lnTo>
                <a:close/>
              </a:path>
            </a:pathLst>
          </a:custGeom>
          <a:solidFill>
            <a:srgbClr val="4DB8DD"/>
          </a:solidFill>
          <a:ln w="317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kern="0">
              <a:solidFill>
                <a:sysClr val="window" lastClr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52128" y="2983273"/>
            <a:ext cx="1995055" cy="2287461"/>
          </a:xfrm>
          <a:prstGeom prst="rect">
            <a:avLst/>
          </a:prstGeom>
          <a:gradFill flip="none" rotWithShape="1">
            <a:gsLst>
              <a:gs pos="0">
                <a:srgbClr val="F9F9F9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317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762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none" anchor="ctr"/>
          <a:lstStyle/>
          <a:p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3706" y="3002959"/>
            <a:ext cx="1951895" cy="1399867"/>
          </a:xfrm>
          <a:prstGeom prst="rect">
            <a:avLst/>
          </a:prstGeom>
          <a:blipFill dpi="0" rotWithShape="1">
            <a:blip r:embed="rId5"/>
            <a:srcRect/>
            <a:tile tx="292100" ty="336550" sx="61000" sy="61000" flip="none" algn="ctr"/>
          </a:blipFill>
          <a:ln w="3175">
            <a:solidFill>
              <a:schemeClr val="bg1"/>
            </a:solidFill>
          </a:ln>
          <a:effectLst>
            <a:outerShdw blurRad="127000" dist="381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rot="5400000">
            <a:off x="9204823" y="1374755"/>
            <a:ext cx="750981" cy="2210620"/>
          </a:xfrm>
          <a:custGeom>
            <a:avLst/>
            <a:gdLst>
              <a:gd name="connsiteX0" fmla="*/ 0 w 611877"/>
              <a:gd name="connsiteY0" fmla="*/ 1794393 h 1801147"/>
              <a:gd name="connsiteX1" fmla="*/ 0 w 611877"/>
              <a:gd name="connsiteY1" fmla="*/ 176516 h 1801147"/>
              <a:gd name="connsiteX2" fmla="*/ 305939 w 611877"/>
              <a:gd name="connsiteY2" fmla="*/ 0 h 1801147"/>
              <a:gd name="connsiteX3" fmla="*/ 611877 w 611877"/>
              <a:gd name="connsiteY3" fmla="*/ 176516 h 1801147"/>
              <a:gd name="connsiteX4" fmla="*/ 611874 w 611877"/>
              <a:gd name="connsiteY4" fmla="*/ 176516 h 1801147"/>
              <a:gd name="connsiteX5" fmla="*/ 611874 w 611877"/>
              <a:gd name="connsiteY5" fmla="*/ 1801147 h 1801147"/>
              <a:gd name="connsiteX6" fmla="*/ 601188 w 611877"/>
              <a:gd name="connsiteY6" fmla="*/ 1801147 h 1801147"/>
              <a:gd name="connsiteX7" fmla="*/ 601188 w 611877"/>
              <a:gd name="connsiteY7" fmla="*/ 1800559 h 1801147"/>
              <a:gd name="connsiteX8" fmla="*/ 601191 w 611877"/>
              <a:gd name="connsiteY8" fmla="*/ 1800559 h 1801147"/>
              <a:gd name="connsiteX9" fmla="*/ 295253 w 611877"/>
              <a:gd name="connsiteY9" fmla="*/ 1624043 h 18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877" h="1801147">
                <a:moveTo>
                  <a:pt x="0" y="1794393"/>
                </a:moveTo>
                <a:lnTo>
                  <a:pt x="0" y="176516"/>
                </a:lnTo>
                <a:lnTo>
                  <a:pt x="305939" y="0"/>
                </a:lnTo>
                <a:lnTo>
                  <a:pt x="611877" y="176516"/>
                </a:lnTo>
                <a:lnTo>
                  <a:pt x="611874" y="176516"/>
                </a:lnTo>
                <a:lnTo>
                  <a:pt x="611874" y="1801147"/>
                </a:lnTo>
                <a:lnTo>
                  <a:pt x="601188" y="1801147"/>
                </a:lnTo>
                <a:lnTo>
                  <a:pt x="601188" y="1800559"/>
                </a:lnTo>
                <a:lnTo>
                  <a:pt x="601191" y="1800559"/>
                </a:lnTo>
                <a:lnTo>
                  <a:pt x="295253" y="1624043"/>
                </a:lnTo>
                <a:close/>
              </a:path>
            </a:pathLst>
          </a:custGeom>
          <a:solidFill>
            <a:srgbClr val="2FACD7"/>
          </a:solidFill>
          <a:ln w="317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rIns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kern="0">
              <a:solidFill>
                <a:sysClr val="window" lastClr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475004" y="2983273"/>
            <a:ext cx="1995055" cy="2287461"/>
          </a:xfrm>
          <a:prstGeom prst="rect">
            <a:avLst/>
          </a:prstGeom>
          <a:gradFill flip="none" rotWithShape="1">
            <a:gsLst>
              <a:gs pos="0">
                <a:srgbClr val="F9F9F9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 w="3175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762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none" anchor="ctr"/>
          <a:lstStyle/>
          <a:p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96582" y="3002959"/>
            <a:ext cx="1951895" cy="1399867"/>
          </a:xfrm>
          <a:prstGeom prst="rect">
            <a:avLst/>
          </a:prstGeom>
          <a:blipFill dpi="0" rotWithShape="1">
            <a:blip r:embed="rId6"/>
            <a:srcRect/>
            <a:tile tx="6350" ty="101600" sx="25000" sy="25000" flip="none" algn="ctr"/>
          </a:blipFill>
          <a:ln w="3175">
            <a:solidFill>
              <a:schemeClr val="bg1"/>
            </a:solidFill>
          </a:ln>
          <a:effectLst>
            <a:outerShdw blurRad="127000" dist="381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420437" y="1143528"/>
            <a:ext cx="16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5"/>
          <p:cNvSpPr txBox="1">
            <a:spLocks noChangeArrowheads="1"/>
          </p:cNvSpPr>
          <p:nvPr/>
        </p:nvSpPr>
        <p:spPr bwMode="auto">
          <a:xfrm>
            <a:off x="2047397" y="2295399"/>
            <a:ext cx="9130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 1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5"/>
          <p:cNvSpPr txBox="1">
            <a:spLocks noChangeArrowheads="1"/>
          </p:cNvSpPr>
          <p:nvPr/>
        </p:nvSpPr>
        <p:spPr bwMode="auto">
          <a:xfrm>
            <a:off x="4478057" y="2295399"/>
            <a:ext cx="9130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 2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6800933" y="2303850"/>
            <a:ext cx="9130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 3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9011554" y="2295399"/>
            <a:ext cx="9130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Step 4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778283" y="4651742"/>
            <a:ext cx="22254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kern="0" dirty="0" smtClean="0">
                <a:latin typeface="+mn-ea"/>
              </a:rPr>
              <a:t>Build the server  </a:t>
            </a:r>
            <a:endParaRPr lang="zh-CN" altLang="en-US" sz="1400" kern="0" dirty="0"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85666" y="4541492"/>
            <a:ext cx="22254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kern="0" dirty="0" smtClean="0">
                <a:latin typeface="+mn-ea"/>
              </a:rPr>
              <a:t>Complete the sign language for the mute</a:t>
            </a:r>
            <a:endParaRPr lang="zh-CN" altLang="en-US" sz="1400" kern="0" dirty="0">
              <a:latin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378864" y="4540704"/>
            <a:ext cx="22254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kern="0" dirty="0" smtClean="0">
                <a:latin typeface="+mn-ea"/>
              </a:rPr>
              <a:t>Test on other devices like IOS</a:t>
            </a:r>
            <a:endParaRPr lang="zh-CN" altLang="en-US" sz="1400" kern="0" dirty="0"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87604" y="4490159"/>
            <a:ext cx="22254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kern="0" dirty="0" smtClean="0">
                <a:latin typeface="+mn-ea"/>
              </a:rPr>
              <a:t>Improve the UI to make it more user-friendly</a:t>
            </a:r>
            <a:endParaRPr lang="zh-CN" altLang="en-US" sz="14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91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2999656" y="2887912"/>
            <a:ext cx="589153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Thank you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4795475"/>
            <a:ext cx="5760000" cy="145246"/>
            <a:chOff x="0" y="4795475"/>
            <a:chExt cx="4320000" cy="145246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432000" y="4795475"/>
            <a:ext cx="5760000" cy="145246"/>
            <a:chOff x="0" y="4795475"/>
            <a:chExt cx="4320000" cy="14524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5731669" y="4497430"/>
            <a:ext cx="728662" cy="728662"/>
          </a:xfrm>
          <a:prstGeom prst="ellipse">
            <a:avLst/>
          </a:prstGeom>
          <a:blipFill dpi="0" rotWithShape="1">
            <a:blip r:embed="rId2"/>
            <a:srcRect/>
            <a:tile tx="-19050" ty="101600" sx="30000" sy="30000" flip="none" algn="ctr"/>
          </a:blipFill>
          <a:ln w="9525">
            <a:solidFill>
              <a:srgbClr val="4DB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593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176120" y="3301699"/>
            <a:ext cx="2349160" cy="1999509"/>
            <a:chOff x="650534" y="2448755"/>
            <a:chExt cx="2318398" cy="2703105"/>
          </a:xfrm>
        </p:grpSpPr>
        <p:sp>
          <p:nvSpPr>
            <p:cNvPr id="4" name="圆角矩形 3"/>
            <p:cNvSpPr/>
            <p:nvPr/>
          </p:nvSpPr>
          <p:spPr>
            <a:xfrm>
              <a:off x="656563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43487" y="2448755"/>
              <a:ext cx="978010" cy="642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50534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0">
              <a:blip r:embed="rId3">
                <a:alphaModFix amt="85000"/>
              </a:blip>
              <a:srcRect/>
              <a:tile tx="-114300" ty="139700" sx="46000" sy="46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2291495">
              <a:off x="2479867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2291495">
              <a:off x="1817469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2291495">
              <a:off x="1558525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2291495">
              <a:off x="2124583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0534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0535" y="3624018"/>
              <a:ext cx="2307271" cy="49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Screen shots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553343" y="1956314"/>
            <a:ext cx="2174505" cy="1914974"/>
            <a:chOff x="3270866" y="2448755"/>
            <a:chExt cx="2318398" cy="2703105"/>
          </a:xfrm>
        </p:grpSpPr>
        <p:sp>
          <p:nvSpPr>
            <p:cNvPr id="14" name="圆角矩形 13"/>
            <p:cNvSpPr/>
            <p:nvPr/>
          </p:nvSpPr>
          <p:spPr>
            <a:xfrm>
              <a:off x="3276895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63819" y="2448755"/>
              <a:ext cx="978009" cy="737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270866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4">
                <a:alphaModFix amt="85000"/>
              </a:blip>
              <a:srcRect/>
              <a:tile tx="-711200" ty="12700" sx="50000" sy="50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2291495">
              <a:off x="5100199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2291495">
              <a:off x="4437801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2291495">
              <a:off x="4178857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2291495">
              <a:off x="4744915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70866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70866" y="3448215"/>
              <a:ext cx="23072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Audience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86438" y="2613822"/>
            <a:ext cx="2417673" cy="1967306"/>
            <a:chOff x="5824215" y="2430081"/>
            <a:chExt cx="2385381" cy="2697464"/>
          </a:xfrm>
        </p:grpSpPr>
        <p:sp>
          <p:nvSpPr>
            <p:cNvPr id="24" name="圆角矩形 23"/>
            <p:cNvSpPr/>
            <p:nvPr/>
          </p:nvSpPr>
          <p:spPr>
            <a:xfrm>
              <a:off x="5897227" y="2430081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984151" y="2448754"/>
              <a:ext cx="978010" cy="707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891198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5">
                <a:alphaModFix amt="85000"/>
              </a:blip>
              <a:srcRect/>
              <a:tile tx="-254000" ty="241300" sx="38000" sy="38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2291495">
              <a:off x="7720531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2291495">
              <a:off x="7058133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2291495">
              <a:off x="6799189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12291495">
              <a:off x="7365247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891198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24215" y="3522173"/>
              <a:ext cx="2307271" cy="506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case 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586891" y="4111234"/>
            <a:ext cx="2341757" cy="1910054"/>
            <a:chOff x="8511531" y="2448755"/>
            <a:chExt cx="2318398" cy="2703105"/>
          </a:xfrm>
        </p:grpSpPr>
        <p:sp>
          <p:nvSpPr>
            <p:cNvPr id="34" name="圆角矩形 33"/>
            <p:cNvSpPr/>
            <p:nvPr/>
          </p:nvSpPr>
          <p:spPr>
            <a:xfrm>
              <a:off x="8517560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604484" y="2448755"/>
              <a:ext cx="978011" cy="56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8511531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6">
                <a:alphaModFix amt="85000"/>
              </a:blip>
              <a:srcRect/>
              <a:tile tx="-6350" ty="12700" sx="42000" sy="42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 rot="12291495">
              <a:off x="10340864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 rot="12291495">
              <a:off x="9678466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2291495">
              <a:off x="9419522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12291495">
              <a:off x="9985580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511531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511532" y="3521420"/>
              <a:ext cx="2307271" cy="914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Future development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520689" y="1080307"/>
            <a:ext cx="2231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26711" y="1341916"/>
            <a:ext cx="2168889" cy="1801577"/>
            <a:chOff x="8511531" y="2448755"/>
            <a:chExt cx="2318398" cy="2703105"/>
          </a:xfrm>
        </p:grpSpPr>
        <p:sp>
          <p:nvSpPr>
            <p:cNvPr id="48" name="圆角矩形 47"/>
            <p:cNvSpPr/>
            <p:nvPr/>
          </p:nvSpPr>
          <p:spPr>
            <a:xfrm>
              <a:off x="8517560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604483" y="2448755"/>
              <a:ext cx="978011" cy="77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8511531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6">
                <a:alphaModFix amt="85000"/>
              </a:blip>
              <a:srcRect/>
              <a:tile tx="-6350" ty="12700" sx="42000" sy="42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rot="12291495">
              <a:off x="10340864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12291495">
              <a:off x="9678466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12291495">
              <a:off x="9419522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rot="12291495">
              <a:off x="9985580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511531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511532" y="3521420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Purpose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9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936800" y="2439418"/>
            <a:ext cx="2599359" cy="2703105"/>
            <a:chOff x="8511531" y="2448755"/>
            <a:chExt cx="2328302" cy="2703105"/>
          </a:xfrm>
        </p:grpSpPr>
        <p:sp>
          <p:nvSpPr>
            <p:cNvPr id="4" name="圆角矩形 3"/>
            <p:cNvSpPr/>
            <p:nvPr/>
          </p:nvSpPr>
          <p:spPr>
            <a:xfrm>
              <a:off x="8517560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04484" y="2448755"/>
              <a:ext cx="978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8511531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3">
                <a:alphaModFix amt="85000"/>
              </a:blip>
              <a:srcRect/>
              <a:tile tx="-6350" ty="12700" sx="42000" sy="42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2291495">
              <a:off x="10340864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2291495">
              <a:off x="9678466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2291495">
              <a:off x="9419522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2291495">
              <a:off x="9985580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511531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32562" y="3509988"/>
              <a:ext cx="23072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Purpose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z="1600" smtClean="0">
                <a:latin typeface="华文仿宋" panose="02010600040101010101" pitchFamily="2" charset="-122"/>
                <a:ea typeface="华文仿宋" panose="02010600040101010101" pitchFamily="2" charset="-122"/>
              </a:rPr>
              <a:pPr/>
              <a:t>3</a:t>
            </a:fld>
            <a:endParaRPr lang="zh-CN" altLang="en-US" sz="16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1153" name="组合 1152"/>
          <p:cNvGrpSpPr/>
          <p:nvPr/>
        </p:nvGrpSpPr>
        <p:grpSpPr>
          <a:xfrm>
            <a:off x="4266493" y="1599493"/>
            <a:ext cx="3659014" cy="3659014"/>
            <a:chOff x="4787363" y="1699775"/>
            <a:chExt cx="4057434" cy="4057434"/>
          </a:xfrm>
        </p:grpSpPr>
        <p:sp useBgFill="1">
          <p:nvSpPr>
            <p:cNvPr id="34" name="椭圆 33"/>
            <p:cNvSpPr/>
            <p:nvPr/>
          </p:nvSpPr>
          <p:spPr>
            <a:xfrm>
              <a:off x="4787363" y="1699775"/>
              <a:ext cx="4057434" cy="4057434"/>
            </a:xfrm>
            <a:prstGeom prst="ellips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511904" y="1891544"/>
              <a:ext cx="2608353" cy="792832"/>
            </a:xfrm>
            <a:custGeom>
              <a:avLst/>
              <a:gdLst>
                <a:gd name="connsiteX0" fmla="*/ 1304176 w 2608353"/>
                <a:gd name="connsiteY0" fmla="*/ 0 h 792832"/>
                <a:gd name="connsiteX1" fmla="*/ 2603094 w 2608353"/>
                <a:gd name="connsiteY1" fmla="*/ 538030 h 792832"/>
                <a:gd name="connsiteX2" fmla="*/ 2608353 w 2608353"/>
                <a:gd name="connsiteY2" fmla="*/ 543815 h 792832"/>
                <a:gd name="connsiteX3" fmla="*/ 2602175 w 2608353"/>
                <a:gd name="connsiteY3" fmla="*/ 547882 h 792832"/>
                <a:gd name="connsiteX4" fmla="*/ 1304176 w 2608353"/>
                <a:gd name="connsiteY4" fmla="*/ 792832 h 792832"/>
                <a:gd name="connsiteX5" fmla="*/ 6177 w 2608353"/>
                <a:gd name="connsiteY5" fmla="*/ 547882 h 792832"/>
                <a:gd name="connsiteX6" fmla="*/ 0 w 2608353"/>
                <a:gd name="connsiteY6" fmla="*/ 543815 h 792832"/>
                <a:gd name="connsiteX7" fmla="*/ 5258 w 2608353"/>
                <a:gd name="connsiteY7" fmla="*/ 538030 h 792832"/>
                <a:gd name="connsiteX8" fmla="*/ 1304176 w 2608353"/>
                <a:gd name="connsiteY8" fmla="*/ 0 h 79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8353" h="792832">
                  <a:moveTo>
                    <a:pt x="1304176" y="0"/>
                  </a:moveTo>
                  <a:cubicBezTo>
                    <a:pt x="1811435" y="0"/>
                    <a:pt x="2270672" y="205608"/>
                    <a:pt x="2603094" y="538030"/>
                  </a:cubicBezTo>
                  <a:lnTo>
                    <a:pt x="2608353" y="543815"/>
                  </a:lnTo>
                  <a:lnTo>
                    <a:pt x="2602175" y="547882"/>
                  </a:lnTo>
                  <a:cubicBezTo>
                    <a:pt x="2352203" y="693785"/>
                    <a:pt x="1864670" y="792832"/>
                    <a:pt x="1304176" y="792832"/>
                  </a:cubicBezTo>
                  <a:cubicBezTo>
                    <a:pt x="743683" y="792832"/>
                    <a:pt x="256150" y="693785"/>
                    <a:pt x="6177" y="547882"/>
                  </a:cubicBezTo>
                  <a:lnTo>
                    <a:pt x="0" y="543815"/>
                  </a:lnTo>
                  <a:lnTo>
                    <a:pt x="5258" y="538030"/>
                  </a:lnTo>
                  <a:cubicBezTo>
                    <a:pt x="337680" y="205608"/>
                    <a:pt x="796917" y="0"/>
                    <a:pt x="1304176" y="0"/>
                  </a:cubicBezTo>
                  <a:close/>
                </a:path>
              </a:pathLst>
            </a:custGeom>
            <a:solidFill>
              <a:srgbClr val="7FC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028277" y="2435360"/>
              <a:ext cx="3575607" cy="1293132"/>
            </a:xfrm>
            <a:custGeom>
              <a:avLst/>
              <a:gdLst>
                <a:gd name="connsiteX0" fmla="*/ 3091980 w 3575607"/>
                <a:gd name="connsiteY0" fmla="*/ 0 h 1293132"/>
                <a:gd name="connsiteX1" fmla="*/ 3205281 w 3575607"/>
                <a:gd name="connsiteY1" fmla="*/ 124664 h 1293132"/>
                <a:gd name="connsiteX2" fmla="*/ 3561124 w 3575607"/>
                <a:gd name="connsiteY2" fmla="*/ 812095 h 1293132"/>
                <a:gd name="connsiteX3" fmla="*/ 3575607 w 3575607"/>
                <a:gd name="connsiteY3" fmla="*/ 876712 h 1293132"/>
                <a:gd name="connsiteX4" fmla="*/ 3482532 w 3575607"/>
                <a:gd name="connsiteY4" fmla="*/ 932824 h 1293132"/>
                <a:gd name="connsiteX5" fmla="*/ 1787803 w 3575607"/>
                <a:gd name="connsiteY5" fmla="*/ 1293132 h 1293132"/>
                <a:gd name="connsiteX6" fmla="*/ 93075 w 3575607"/>
                <a:gd name="connsiteY6" fmla="*/ 932824 h 1293132"/>
                <a:gd name="connsiteX7" fmla="*/ 0 w 3575607"/>
                <a:gd name="connsiteY7" fmla="*/ 876712 h 1293132"/>
                <a:gd name="connsiteX8" fmla="*/ 14483 w 3575607"/>
                <a:gd name="connsiteY8" fmla="*/ 812095 h 1293132"/>
                <a:gd name="connsiteX9" fmla="*/ 370325 w 3575607"/>
                <a:gd name="connsiteY9" fmla="*/ 124664 h 1293132"/>
                <a:gd name="connsiteX10" fmla="*/ 483627 w 3575607"/>
                <a:gd name="connsiteY10" fmla="*/ 1 h 1293132"/>
                <a:gd name="connsiteX11" fmla="*/ 489804 w 3575607"/>
                <a:gd name="connsiteY11" fmla="*/ 4067 h 1293132"/>
                <a:gd name="connsiteX12" fmla="*/ 1787803 w 3575607"/>
                <a:gd name="connsiteY12" fmla="*/ 249017 h 1293132"/>
                <a:gd name="connsiteX13" fmla="*/ 3085802 w 3575607"/>
                <a:gd name="connsiteY13" fmla="*/ 4067 h 129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5607" h="1293132">
                  <a:moveTo>
                    <a:pt x="3091980" y="0"/>
                  </a:moveTo>
                  <a:lnTo>
                    <a:pt x="3205281" y="124664"/>
                  </a:lnTo>
                  <a:cubicBezTo>
                    <a:pt x="3369063" y="323122"/>
                    <a:pt x="3491973" y="556562"/>
                    <a:pt x="3561124" y="812095"/>
                  </a:cubicBezTo>
                  <a:lnTo>
                    <a:pt x="3575607" y="876712"/>
                  </a:lnTo>
                  <a:lnTo>
                    <a:pt x="3482532" y="932824"/>
                  </a:lnTo>
                  <a:cubicBezTo>
                    <a:pt x="3079708" y="1152873"/>
                    <a:pt x="2470089" y="1293132"/>
                    <a:pt x="1787803" y="1293132"/>
                  </a:cubicBezTo>
                  <a:cubicBezTo>
                    <a:pt x="1105518" y="1293132"/>
                    <a:pt x="495898" y="1152873"/>
                    <a:pt x="93075" y="932824"/>
                  </a:cubicBezTo>
                  <a:lnTo>
                    <a:pt x="0" y="876712"/>
                  </a:lnTo>
                  <a:lnTo>
                    <a:pt x="14483" y="812095"/>
                  </a:lnTo>
                  <a:cubicBezTo>
                    <a:pt x="83633" y="556562"/>
                    <a:pt x="206543" y="323122"/>
                    <a:pt x="370325" y="124664"/>
                  </a:cubicBezTo>
                  <a:lnTo>
                    <a:pt x="483627" y="1"/>
                  </a:lnTo>
                  <a:lnTo>
                    <a:pt x="489804" y="4067"/>
                  </a:lnTo>
                  <a:cubicBezTo>
                    <a:pt x="739777" y="149970"/>
                    <a:pt x="1227310" y="249017"/>
                    <a:pt x="1787803" y="249017"/>
                  </a:cubicBezTo>
                  <a:cubicBezTo>
                    <a:pt x="2348296" y="249017"/>
                    <a:pt x="2835829" y="149970"/>
                    <a:pt x="3085802" y="4067"/>
                  </a:cubicBezTo>
                  <a:close/>
                </a:path>
              </a:pathLst>
            </a:custGeom>
            <a:solidFill>
              <a:srgbClr val="6AC3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979132" y="3312072"/>
              <a:ext cx="3673896" cy="1413072"/>
            </a:xfrm>
            <a:custGeom>
              <a:avLst/>
              <a:gdLst>
                <a:gd name="connsiteX0" fmla="*/ 49144 w 3673896"/>
                <a:gd name="connsiteY0" fmla="*/ 0 h 1413072"/>
                <a:gd name="connsiteX1" fmla="*/ 142219 w 3673896"/>
                <a:gd name="connsiteY1" fmla="*/ 56112 h 1413072"/>
                <a:gd name="connsiteX2" fmla="*/ 1836948 w 3673896"/>
                <a:gd name="connsiteY2" fmla="*/ 416420 h 1413072"/>
                <a:gd name="connsiteX3" fmla="*/ 3531677 w 3673896"/>
                <a:gd name="connsiteY3" fmla="*/ 56112 h 1413072"/>
                <a:gd name="connsiteX4" fmla="*/ 3624752 w 3673896"/>
                <a:gd name="connsiteY4" fmla="*/ 0 h 1413072"/>
                <a:gd name="connsiteX5" fmla="*/ 3645205 w 3673896"/>
                <a:gd name="connsiteY5" fmla="*/ 91251 h 1413072"/>
                <a:gd name="connsiteX6" fmla="*/ 3673896 w 3673896"/>
                <a:gd name="connsiteY6" fmla="*/ 416421 h 1413072"/>
                <a:gd name="connsiteX7" fmla="*/ 3591310 w 3673896"/>
                <a:gd name="connsiteY7" fmla="*/ 962673 h 1413072"/>
                <a:gd name="connsiteX8" fmla="*/ 3538316 w 3673896"/>
                <a:gd name="connsiteY8" fmla="*/ 1107464 h 1413072"/>
                <a:gd name="connsiteX9" fmla="*/ 3366842 w 3673896"/>
                <a:gd name="connsiteY9" fmla="*/ 1173264 h 1413072"/>
                <a:gd name="connsiteX10" fmla="*/ 1836948 w 3673896"/>
                <a:gd name="connsiteY10" fmla="*/ 1413072 h 1413072"/>
                <a:gd name="connsiteX11" fmla="*/ 307055 w 3673896"/>
                <a:gd name="connsiteY11" fmla="*/ 1173264 h 1413072"/>
                <a:gd name="connsiteX12" fmla="*/ 135580 w 3673896"/>
                <a:gd name="connsiteY12" fmla="*/ 1107464 h 1413072"/>
                <a:gd name="connsiteX13" fmla="*/ 82586 w 3673896"/>
                <a:gd name="connsiteY13" fmla="*/ 962673 h 1413072"/>
                <a:gd name="connsiteX14" fmla="*/ 0 w 3673896"/>
                <a:gd name="connsiteY14" fmla="*/ 416421 h 1413072"/>
                <a:gd name="connsiteX15" fmla="*/ 28691 w 3673896"/>
                <a:gd name="connsiteY15" fmla="*/ 91251 h 141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3896" h="1413072">
                  <a:moveTo>
                    <a:pt x="49144" y="0"/>
                  </a:moveTo>
                  <a:lnTo>
                    <a:pt x="142219" y="56112"/>
                  </a:lnTo>
                  <a:cubicBezTo>
                    <a:pt x="545043" y="276161"/>
                    <a:pt x="1154663" y="416420"/>
                    <a:pt x="1836948" y="416420"/>
                  </a:cubicBezTo>
                  <a:cubicBezTo>
                    <a:pt x="2519233" y="416420"/>
                    <a:pt x="3128853" y="276161"/>
                    <a:pt x="3531677" y="56112"/>
                  </a:cubicBezTo>
                  <a:lnTo>
                    <a:pt x="3624752" y="0"/>
                  </a:lnTo>
                  <a:lnTo>
                    <a:pt x="3645205" y="91251"/>
                  </a:lnTo>
                  <a:cubicBezTo>
                    <a:pt x="3664057" y="196794"/>
                    <a:pt x="3673896" y="305458"/>
                    <a:pt x="3673896" y="416421"/>
                  </a:cubicBezTo>
                  <a:cubicBezTo>
                    <a:pt x="3673896" y="606643"/>
                    <a:pt x="3644982" y="790112"/>
                    <a:pt x="3591310" y="962673"/>
                  </a:cubicBezTo>
                  <a:lnTo>
                    <a:pt x="3538316" y="1107464"/>
                  </a:lnTo>
                  <a:lnTo>
                    <a:pt x="3366842" y="1173264"/>
                  </a:lnTo>
                  <a:cubicBezTo>
                    <a:pt x="2930125" y="1324667"/>
                    <a:pt x="2403655" y="1413072"/>
                    <a:pt x="1836948" y="1413072"/>
                  </a:cubicBezTo>
                  <a:cubicBezTo>
                    <a:pt x="1270241" y="1413072"/>
                    <a:pt x="743772" y="1324667"/>
                    <a:pt x="307055" y="1173264"/>
                  </a:cubicBezTo>
                  <a:lnTo>
                    <a:pt x="135580" y="1107464"/>
                  </a:lnTo>
                  <a:lnTo>
                    <a:pt x="82586" y="962673"/>
                  </a:lnTo>
                  <a:cubicBezTo>
                    <a:pt x="28914" y="790112"/>
                    <a:pt x="0" y="606643"/>
                    <a:pt x="0" y="416421"/>
                  </a:cubicBezTo>
                  <a:cubicBezTo>
                    <a:pt x="0" y="305458"/>
                    <a:pt x="9839" y="196794"/>
                    <a:pt x="28691" y="91251"/>
                  </a:cubicBezTo>
                  <a:close/>
                </a:path>
              </a:pathLst>
            </a:custGeom>
            <a:solidFill>
              <a:srgbClr val="4AB7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5114712" y="4419536"/>
              <a:ext cx="3402736" cy="1145905"/>
            </a:xfrm>
            <a:custGeom>
              <a:avLst/>
              <a:gdLst>
                <a:gd name="connsiteX0" fmla="*/ 3402736 w 3402736"/>
                <a:gd name="connsiteY0" fmla="*/ 0 h 1145905"/>
                <a:gd name="connsiteX1" fmla="*/ 3393959 w 3402736"/>
                <a:gd name="connsiteY1" fmla="*/ 23980 h 1145905"/>
                <a:gd name="connsiteX2" fmla="*/ 1701368 w 3402736"/>
                <a:gd name="connsiteY2" fmla="*/ 1145905 h 1145905"/>
                <a:gd name="connsiteX3" fmla="*/ 8777 w 3402736"/>
                <a:gd name="connsiteY3" fmla="*/ 23980 h 1145905"/>
                <a:gd name="connsiteX4" fmla="*/ 0 w 3402736"/>
                <a:gd name="connsiteY4" fmla="*/ 0 h 1145905"/>
                <a:gd name="connsiteX5" fmla="*/ 171474 w 3402736"/>
                <a:gd name="connsiteY5" fmla="*/ 65800 h 1145905"/>
                <a:gd name="connsiteX6" fmla="*/ 1701368 w 3402736"/>
                <a:gd name="connsiteY6" fmla="*/ 305608 h 1145905"/>
                <a:gd name="connsiteX7" fmla="*/ 3231262 w 3402736"/>
                <a:gd name="connsiteY7" fmla="*/ 65800 h 114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02736" h="1145905">
                  <a:moveTo>
                    <a:pt x="3402736" y="0"/>
                  </a:moveTo>
                  <a:lnTo>
                    <a:pt x="3393959" y="23980"/>
                  </a:lnTo>
                  <a:cubicBezTo>
                    <a:pt x="3115096" y="683288"/>
                    <a:pt x="2462256" y="1145905"/>
                    <a:pt x="1701368" y="1145905"/>
                  </a:cubicBezTo>
                  <a:cubicBezTo>
                    <a:pt x="940480" y="1145905"/>
                    <a:pt x="287641" y="683288"/>
                    <a:pt x="8777" y="23980"/>
                  </a:cubicBezTo>
                  <a:lnTo>
                    <a:pt x="0" y="0"/>
                  </a:lnTo>
                  <a:lnTo>
                    <a:pt x="171474" y="65800"/>
                  </a:lnTo>
                  <a:cubicBezTo>
                    <a:pt x="608191" y="217203"/>
                    <a:pt x="1134661" y="305608"/>
                    <a:pt x="1701368" y="305608"/>
                  </a:cubicBezTo>
                  <a:cubicBezTo>
                    <a:pt x="2268075" y="305608"/>
                    <a:pt x="2794545" y="217203"/>
                    <a:pt x="3231262" y="65800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976480" y="1888892"/>
              <a:ext cx="3679200" cy="3679200"/>
            </a:xfrm>
            <a:prstGeom prst="ellipse">
              <a:avLst/>
            </a:prstGeom>
            <a:gradFill>
              <a:gsLst>
                <a:gs pos="65000">
                  <a:schemeClr val="bg1">
                    <a:lumMod val="95000"/>
                    <a:alpha val="34000"/>
                  </a:schemeClr>
                </a:gs>
                <a:gs pos="71000">
                  <a:schemeClr val="bg1">
                    <a:alpha val="85000"/>
                  </a:schemeClr>
                </a:gs>
                <a:gs pos="59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90500" sx="102000" sy="102000" algn="c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sp>
        <p:nvSpPr>
          <p:cNvPr id="1154" name="文本框 1153"/>
          <p:cNvSpPr txBox="1"/>
          <p:nvPr/>
        </p:nvSpPr>
        <p:spPr>
          <a:xfrm>
            <a:off x="5681954" y="1822144"/>
            <a:ext cx="8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01</a:t>
            </a:r>
            <a:endParaRPr lang="zh-CN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81954" y="2686672"/>
            <a:ext cx="8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02</a:t>
            </a:r>
            <a:endParaRPr lang="en-US" altLang="zh-CN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681954" y="3551200"/>
            <a:ext cx="8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03</a:t>
            </a:r>
            <a:endParaRPr lang="en-US" altLang="zh-CN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681954" y="4415727"/>
            <a:ext cx="8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04</a:t>
            </a:r>
            <a:endParaRPr lang="en-US" altLang="zh-CN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63" name="任意多边形 1162"/>
          <p:cNvSpPr/>
          <p:nvPr/>
        </p:nvSpPr>
        <p:spPr>
          <a:xfrm>
            <a:off x="7063947" y="1669744"/>
            <a:ext cx="1479080" cy="133350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64" name="任意多边形 1163"/>
          <p:cNvSpPr/>
          <p:nvPr/>
        </p:nvSpPr>
        <p:spPr>
          <a:xfrm>
            <a:off x="7968146" y="3668264"/>
            <a:ext cx="2218123" cy="1625438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65" name="任意多边形 1164"/>
          <p:cNvSpPr/>
          <p:nvPr/>
        </p:nvSpPr>
        <p:spPr>
          <a:xfrm>
            <a:off x="2384845" y="4682351"/>
            <a:ext cx="2208636" cy="576155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66" name="任意多边形 1165"/>
          <p:cNvSpPr/>
          <p:nvPr/>
        </p:nvSpPr>
        <p:spPr>
          <a:xfrm>
            <a:off x="2384845" y="2845923"/>
            <a:ext cx="1844847" cy="2540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4" name="Freeform 24"/>
          <p:cNvSpPr>
            <a:spLocks noEditPoints="1"/>
          </p:cNvSpPr>
          <p:nvPr/>
        </p:nvSpPr>
        <p:spPr bwMode="auto">
          <a:xfrm flipH="1">
            <a:off x="2890801" y="3732075"/>
            <a:ext cx="616652" cy="65674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5" name="Freeform 25"/>
          <p:cNvSpPr>
            <a:spLocks noEditPoints="1"/>
          </p:cNvSpPr>
          <p:nvPr/>
        </p:nvSpPr>
        <p:spPr bwMode="auto">
          <a:xfrm flipH="1">
            <a:off x="2748483" y="1874182"/>
            <a:ext cx="734946" cy="693564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947891" y="3652232"/>
            <a:ext cx="902617" cy="736583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8" name="Freeform 48"/>
          <p:cNvSpPr>
            <a:spLocks noEditPoints="1"/>
          </p:cNvSpPr>
          <p:nvPr/>
        </p:nvSpPr>
        <p:spPr bwMode="auto">
          <a:xfrm>
            <a:off x="8850846" y="1248279"/>
            <a:ext cx="717507" cy="588835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68" name="文本框 1167"/>
          <p:cNvSpPr txBox="1"/>
          <p:nvPr/>
        </p:nvSpPr>
        <p:spPr>
          <a:xfrm>
            <a:off x="2307653" y="2687782"/>
            <a:ext cx="210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Add friends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319326" y="4524300"/>
            <a:ext cx="2012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Convenient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interaction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680833" y="4524301"/>
            <a:ext cx="2324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Share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things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with others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235416" y="2090588"/>
            <a:ext cx="2253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Communicate with friends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6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936800" y="2439418"/>
            <a:ext cx="2671367" cy="2703105"/>
            <a:chOff x="3270866" y="2448755"/>
            <a:chExt cx="2318398" cy="2703105"/>
          </a:xfrm>
        </p:grpSpPr>
        <p:sp>
          <p:nvSpPr>
            <p:cNvPr id="14" name="圆角矩形 13"/>
            <p:cNvSpPr/>
            <p:nvPr/>
          </p:nvSpPr>
          <p:spPr>
            <a:xfrm>
              <a:off x="3276895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63819" y="2448755"/>
              <a:ext cx="978010" cy="53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二</a:t>
              </a: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270866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3">
                <a:alphaModFix amt="85000"/>
              </a:blip>
              <a:srcRect/>
              <a:tile tx="-711200" ty="12700" sx="50000" sy="50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2291495">
              <a:off x="5100199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2291495">
              <a:off x="4437801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2291495">
              <a:off x="4178857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2291495">
              <a:off x="4744915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70866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70867" y="3624018"/>
              <a:ext cx="23072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audience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 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3717032"/>
            <a:ext cx="3240360" cy="2192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340768"/>
            <a:ext cx="3205871" cy="2192035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7042383" y="1392988"/>
            <a:ext cx="1258834" cy="792088"/>
            <a:chOff x="-3" y="1797664"/>
            <a:chExt cx="2856249" cy="1008112"/>
          </a:xfrm>
        </p:grpSpPr>
        <p:sp>
          <p:nvSpPr>
            <p:cNvPr id="68" name="五边形 67"/>
            <p:cNvSpPr/>
            <p:nvPr/>
          </p:nvSpPr>
          <p:spPr>
            <a:xfrm>
              <a:off x="-3" y="1797664"/>
              <a:ext cx="2856249" cy="1008112"/>
            </a:xfrm>
            <a:prstGeom prst="homePlate">
              <a:avLst>
                <a:gd name="adj" fmla="val 35853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9" name="五边形 68"/>
            <p:cNvSpPr/>
            <p:nvPr/>
          </p:nvSpPr>
          <p:spPr>
            <a:xfrm>
              <a:off x="-3" y="1797664"/>
              <a:ext cx="2627315" cy="1008112"/>
            </a:xfrm>
            <a:prstGeom prst="homePlate">
              <a:avLst>
                <a:gd name="adj" fmla="val 35853"/>
              </a:avLst>
            </a:prstGeom>
            <a:solidFill>
              <a:srgbClr val="6D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4" name="TextBox 1"/>
          <p:cNvSpPr txBox="1"/>
          <p:nvPr/>
        </p:nvSpPr>
        <p:spPr>
          <a:xfrm>
            <a:off x="7271349" y="1496645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Impact" pitchFamily="34" charset="0"/>
                <a:ea typeface="新宋体" pitchFamily="49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itchFamily="34" charset="0"/>
              <a:ea typeface="新宋体" pitchFamily="49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042383" y="3125071"/>
            <a:ext cx="1258834" cy="792088"/>
            <a:chOff x="-3" y="1797664"/>
            <a:chExt cx="2856249" cy="1008112"/>
          </a:xfrm>
        </p:grpSpPr>
        <p:sp>
          <p:nvSpPr>
            <p:cNvPr id="63" name="五边形 62"/>
            <p:cNvSpPr/>
            <p:nvPr/>
          </p:nvSpPr>
          <p:spPr>
            <a:xfrm>
              <a:off x="-3" y="1797664"/>
              <a:ext cx="2856249" cy="1008112"/>
            </a:xfrm>
            <a:prstGeom prst="homePlate">
              <a:avLst>
                <a:gd name="adj" fmla="val 35853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五边形 66"/>
            <p:cNvSpPr/>
            <p:nvPr/>
          </p:nvSpPr>
          <p:spPr>
            <a:xfrm>
              <a:off x="-3" y="1797664"/>
              <a:ext cx="2627315" cy="1008112"/>
            </a:xfrm>
            <a:prstGeom prst="homePlate">
              <a:avLst>
                <a:gd name="adj" fmla="val 35853"/>
              </a:avLst>
            </a:prstGeom>
            <a:solidFill>
              <a:srgbClr val="6D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6" name="TextBox 13"/>
          <p:cNvSpPr txBox="1"/>
          <p:nvPr/>
        </p:nvSpPr>
        <p:spPr>
          <a:xfrm>
            <a:off x="7271349" y="3228728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Impact" pitchFamily="34" charset="0"/>
                <a:ea typeface="新宋体" pitchFamily="49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itchFamily="34" charset="0"/>
              <a:ea typeface="新宋体" pitchFamily="49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042383" y="4917116"/>
            <a:ext cx="1258834" cy="792088"/>
            <a:chOff x="-3" y="1797664"/>
            <a:chExt cx="2856249" cy="1008112"/>
          </a:xfrm>
        </p:grpSpPr>
        <p:sp>
          <p:nvSpPr>
            <p:cNvPr id="58" name="五边形 57"/>
            <p:cNvSpPr/>
            <p:nvPr/>
          </p:nvSpPr>
          <p:spPr>
            <a:xfrm>
              <a:off x="-3" y="1797664"/>
              <a:ext cx="2856249" cy="1008112"/>
            </a:xfrm>
            <a:prstGeom prst="homePlate">
              <a:avLst>
                <a:gd name="adj" fmla="val 35853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五边形 60"/>
            <p:cNvSpPr/>
            <p:nvPr/>
          </p:nvSpPr>
          <p:spPr>
            <a:xfrm>
              <a:off x="-3" y="1797664"/>
              <a:ext cx="2627315" cy="1008112"/>
            </a:xfrm>
            <a:prstGeom prst="homePlate">
              <a:avLst>
                <a:gd name="adj" fmla="val 35853"/>
              </a:avLst>
            </a:prstGeom>
            <a:solidFill>
              <a:srgbClr val="6D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57" name="TextBox 19"/>
          <p:cNvSpPr txBox="1"/>
          <p:nvPr/>
        </p:nvSpPr>
        <p:spPr>
          <a:xfrm>
            <a:off x="7271349" y="5020773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Impact" pitchFamily="34" charset="0"/>
                <a:ea typeface="新宋体" pitchFamily="49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Impact" pitchFamily="34" charset="0"/>
              <a:ea typeface="新宋体" pitchFamily="49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624935" y="1356066"/>
            <a:ext cx="1711161" cy="792088"/>
          </a:xfrm>
          <a:prstGeom prst="rect">
            <a:avLst/>
          </a:prstGeom>
          <a:solidFill>
            <a:srgbClr val="99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The blind</a:t>
            </a:r>
            <a:endParaRPr lang="zh-CN" altLang="en-US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624934" y="3148111"/>
            <a:ext cx="1711162" cy="792088"/>
          </a:xfrm>
          <a:prstGeom prst="rect">
            <a:avLst/>
          </a:prstGeom>
          <a:solidFill>
            <a:srgbClr val="99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Deaf-mute</a:t>
            </a:r>
            <a:endParaRPr lang="zh-CN" altLang="en-US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624934" y="4949828"/>
            <a:ext cx="1711162" cy="792088"/>
          </a:xfrm>
          <a:prstGeom prst="rect">
            <a:avLst/>
          </a:prstGeom>
          <a:solidFill>
            <a:srgbClr val="99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The normal</a:t>
            </a:r>
            <a:endParaRPr lang="zh-CN" altLang="en-US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5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  <p:bldP spid="57" grpId="0"/>
      <p:bldP spid="70" grpId="0" animBg="1"/>
      <p:bldP spid="71" grpId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936800" y="2442238"/>
            <a:ext cx="2599359" cy="2697464"/>
            <a:chOff x="5891198" y="2430081"/>
            <a:chExt cx="2318398" cy="2697464"/>
          </a:xfrm>
        </p:grpSpPr>
        <p:sp>
          <p:nvSpPr>
            <p:cNvPr id="24" name="圆角矩形 23"/>
            <p:cNvSpPr/>
            <p:nvPr/>
          </p:nvSpPr>
          <p:spPr>
            <a:xfrm>
              <a:off x="5897227" y="2430081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984151" y="2448755"/>
              <a:ext cx="978010" cy="53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三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891198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3">
                <a:alphaModFix amt="85000"/>
              </a:blip>
              <a:srcRect/>
              <a:tile tx="-254000" ty="241300" sx="38000" sy="38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2291495">
              <a:off x="7720531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2291495">
              <a:off x="7058133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2291495">
              <a:off x="6799189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12291495">
              <a:off x="7365247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891198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91199" y="362401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case 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4855" y="-382542"/>
            <a:ext cx="5122333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80728"/>
            <a:ext cx="8136904" cy="52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5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3210</TotalTime>
  <Words>530</Words>
  <Application>Microsoft Office PowerPoint</Application>
  <PresentationFormat>宽屏</PresentationFormat>
  <Paragraphs>109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宋体</vt:lpstr>
      <vt:lpstr>华康俪金黑W8</vt:lpstr>
      <vt:lpstr>微软雅黑</vt:lpstr>
      <vt:lpstr>华文仿宋</vt:lpstr>
      <vt:lpstr>新宋体</vt:lpstr>
      <vt:lpstr>Calibri</vt:lpstr>
      <vt:lpstr>Copperplate Gothic Bold</vt:lpstr>
      <vt:lpstr>Impact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hmh</cp:lastModifiedBy>
  <cp:revision>325</cp:revision>
  <dcterms:created xsi:type="dcterms:W3CDTF">2014-01-11T15:22:26Z</dcterms:created>
  <dcterms:modified xsi:type="dcterms:W3CDTF">2015-04-01T03:35:28Z</dcterms:modified>
</cp:coreProperties>
</file>